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7772400" cy="10058400"/>
  <p:notesSz cx="7772400" cy="10058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77545" y="469976"/>
            <a:ext cx="586133" cy="51268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65961" y="494389"/>
            <a:ext cx="1062367" cy="18310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7760172" y="0"/>
            <a:ext cx="12700" cy="5170170"/>
          </a:xfrm>
          <a:custGeom>
            <a:avLst/>
            <a:gdLst/>
            <a:ahLst/>
            <a:cxnLst/>
            <a:rect l="l" t="t" r="r" b="b"/>
            <a:pathLst>
              <a:path w="12700" h="5170170">
                <a:moveTo>
                  <a:pt x="12227" y="5169584"/>
                </a:moveTo>
                <a:lnTo>
                  <a:pt x="0" y="5169584"/>
                </a:lnTo>
                <a:lnTo>
                  <a:pt x="0" y="0"/>
                </a:lnTo>
                <a:lnTo>
                  <a:pt x="12227" y="0"/>
                </a:lnTo>
                <a:lnTo>
                  <a:pt x="12227" y="51695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mailto:ops@energyalliances.com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35738" y="579598"/>
            <a:ext cx="1325880" cy="4591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685">
              <a:lnSpc>
                <a:spcPts val="1165"/>
              </a:lnSpc>
              <a:spcBef>
                <a:spcPts val="100"/>
              </a:spcBef>
            </a:pPr>
            <a:r>
              <a:rPr dirty="0" sz="1150" spc="-10">
                <a:solidFill>
                  <a:srgbClr val="9CCD60"/>
                </a:solidFill>
                <a:latin typeface="Arial"/>
                <a:cs typeface="Arial"/>
              </a:rPr>
              <a:t>Rediscover</a:t>
            </a:r>
            <a:endParaRPr sz="1150">
              <a:latin typeface="Arial"/>
              <a:cs typeface="Arial"/>
            </a:endParaRPr>
          </a:p>
          <a:p>
            <a:pPr marL="12700">
              <a:lnSpc>
                <a:spcPts val="2245"/>
              </a:lnSpc>
            </a:pPr>
            <a:r>
              <a:rPr dirty="0" sz="2050" spc="-275" b="1">
                <a:solidFill>
                  <a:srgbClr val="113660"/>
                </a:solidFill>
                <a:latin typeface="Arial"/>
                <a:cs typeface="Arial"/>
              </a:rPr>
              <a:t>DEER</a:t>
            </a:r>
            <a:r>
              <a:rPr dirty="0" sz="2050" spc="345" b="1">
                <a:solidFill>
                  <a:srgbClr val="113660"/>
                </a:solidFill>
                <a:latin typeface="Arial"/>
                <a:cs typeface="Arial"/>
              </a:rPr>
              <a:t> </a:t>
            </a:r>
            <a:r>
              <a:rPr dirty="0" sz="2050" spc="-300" b="1">
                <a:solidFill>
                  <a:srgbClr val="113660"/>
                </a:solidFill>
                <a:latin typeface="Arial"/>
                <a:cs typeface="Arial"/>
              </a:rPr>
              <a:t>PARK</a:t>
            </a:r>
            <a:endParaRPr sz="205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479023" y="658688"/>
            <a:ext cx="1782445" cy="384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00"/>
              </a:lnSpc>
              <a:spcBef>
                <a:spcPts val="100"/>
              </a:spcBef>
            </a:pPr>
            <a:r>
              <a:rPr dirty="0" sz="1800" spc="-60" b="1" i="1">
                <a:solidFill>
                  <a:srgbClr val="111111"/>
                </a:solidFill>
                <a:latin typeface="Arial"/>
                <a:cs typeface="Arial"/>
              </a:rPr>
              <a:t>Energy</a:t>
            </a:r>
            <a:r>
              <a:rPr dirty="0" sz="1800" spc="-30" b="1" i="1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1800" spc="-90" b="1" i="1">
                <a:solidFill>
                  <a:srgbClr val="111111"/>
                </a:solidFill>
                <a:latin typeface="Arial"/>
                <a:cs typeface="Arial"/>
              </a:rPr>
              <a:t>Alliances-</a:t>
            </a:r>
            <a:endParaRPr sz="1800">
              <a:latin typeface="Arial"/>
              <a:cs typeface="Arial"/>
            </a:endParaRPr>
          </a:p>
          <a:p>
            <a:pPr marL="791210">
              <a:lnSpc>
                <a:spcPts val="720"/>
              </a:lnSpc>
            </a:pPr>
            <a:r>
              <a:rPr dirty="0" sz="650" spc="-50" b="1">
                <a:solidFill>
                  <a:srgbClr val="97999A"/>
                </a:solidFill>
                <a:latin typeface="Arial"/>
                <a:cs typeface="Arial"/>
              </a:rPr>
              <a:t>Ena,gy</a:t>
            </a:r>
            <a:r>
              <a:rPr dirty="0" sz="650" spc="-55" b="1">
                <a:solidFill>
                  <a:srgbClr val="97999A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97999A"/>
                </a:solidFill>
                <a:latin typeface="Arial"/>
                <a:cs typeface="Arial"/>
              </a:rPr>
              <a:t>Consulw,g</a:t>
            </a:r>
            <a:r>
              <a:rPr dirty="0" sz="600" spc="235">
                <a:solidFill>
                  <a:srgbClr val="97999A"/>
                </a:solidFill>
                <a:latin typeface="Arial"/>
                <a:cs typeface="Arial"/>
              </a:rPr>
              <a:t>  </a:t>
            </a:r>
            <a:r>
              <a:rPr dirty="0" sz="650" spc="-10" b="1" i="1">
                <a:solidFill>
                  <a:srgbClr val="97999A"/>
                </a:solidFill>
                <a:latin typeface="Arial"/>
                <a:cs typeface="Arial"/>
              </a:rPr>
              <a:t>Supply</a:t>
            </a:r>
            <a:endParaRPr sz="6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85568" y="1575467"/>
            <a:ext cx="907415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March</a:t>
            </a:r>
            <a:r>
              <a:rPr dirty="0" sz="950" spc="15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18,</a:t>
            </a:r>
            <a:r>
              <a:rPr dirty="0" sz="950" spc="114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111111"/>
                </a:solidFill>
                <a:latin typeface="Arial"/>
                <a:cs typeface="Arial"/>
              </a:rPr>
              <a:t>2025</a:t>
            </a:r>
            <a:endParaRPr sz="9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82694" y="2262098"/>
            <a:ext cx="5852795" cy="57981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Dear</a:t>
            </a:r>
            <a:r>
              <a:rPr dirty="0" sz="950" spc="12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Electric</a:t>
            </a:r>
            <a:r>
              <a:rPr dirty="0" sz="950" spc="13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Aggregation</a:t>
            </a:r>
            <a:r>
              <a:rPr dirty="0" sz="950" spc="17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11111"/>
                </a:solidFill>
                <a:latin typeface="Arial"/>
                <a:cs typeface="Arial"/>
              </a:rPr>
              <a:t>Participant,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950">
              <a:latin typeface="Arial"/>
              <a:cs typeface="Arial"/>
            </a:endParaRPr>
          </a:p>
          <a:p>
            <a:pPr marL="16510" marR="5080" indent="-4445">
              <a:lnSpc>
                <a:spcPct val="118000"/>
              </a:lnSpc>
              <a:spcBef>
                <a:spcPts val="5"/>
              </a:spcBef>
            </a:pP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This</a:t>
            </a:r>
            <a:r>
              <a:rPr dirty="0" sz="950" spc="11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letter</a:t>
            </a:r>
            <a:r>
              <a:rPr dirty="0" sz="950" spc="114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is</a:t>
            </a:r>
            <a:r>
              <a:rPr dirty="0" sz="950" spc="2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to</a:t>
            </a:r>
            <a:r>
              <a:rPr dirty="0" sz="950" spc="22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50">
                <a:solidFill>
                  <a:srgbClr val="111111"/>
                </a:solidFill>
                <a:latin typeface="Arial"/>
                <a:cs typeface="Arial"/>
              </a:rPr>
              <a:t>inform</a:t>
            </a:r>
            <a:r>
              <a:rPr dirty="0" sz="950" spc="9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you</a:t>
            </a:r>
            <a:r>
              <a:rPr dirty="0" sz="950" spc="5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that</a:t>
            </a:r>
            <a:r>
              <a:rPr dirty="0" sz="950" spc="9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50">
                <a:solidFill>
                  <a:srgbClr val="111111"/>
                </a:solidFill>
                <a:latin typeface="Arial"/>
                <a:cs typeface="Arial"/>
              </a:rPr>
              <a:t>the</a:t>
            </a:r>
            <a:r>
              <a:rPr dirty="0" sz="950" spc="2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City</a:t>
            </a:r>
            <a:r>
              <a:rPr dirty="0" sz="950" spc="7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of</a:t>
            </a:r>
            <a:r>
              <a:rPr dirty="0" sz="950" spc="16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Deer</a:t>
            </a:r>
            <a:r>
              <a:rPr dirty="0" sz="950" spc="11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Park</a:t>
            </a:r>
            <a:r>
              <a:rPr dirty="0" sz="950" spc="12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has</a:t>
            </a:r>
            <a:r>
              <a:rPr dirty="0" sz="950" spc="12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decided</a:t>
            </a:r>
            <a:r>
              <a:rPr dirty="0" sz="950" spc="14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not</a:t>
            </a:r>
            <a:r>
              <a:rPr dirty="0" sz="950" spc="7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to</a:t>
            </a:r>
            <a:r>
              <a:rPr dirty="0" sz="950" spc="12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renew</a:t>
            </a:r>
            <a:r>
              <a:rPr dirty="0" sz="950" spc="9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the</a:t>
            </a:r>
            <a:r>
              <a:rPr dirty="0" sz="950" spc="14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Electric</a:t>
            </a:r>
            <a:r>
              <a:rPr dirty="0" sz="950" spc="114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11111"/>
                </a:solidFill>
                <a:latin typeface="Arial"/>
                <a:cs typeface="Arial"/>
              </a:rPr>
              <a:t>Aggregation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program</a:t>
            </a:r>
            <a:r>
              <a:rPr dirty="0" sz="950" spc="18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when</a:t>
            </a:r>
            <a:r>
              <a:rPr dirty="0" sz="950" spc="13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010101"/>
                </a:solidFill>
                <a:latin typeface="Arial"/>
                <a:cs typeface="Arial"/>
              </a:rPr>
              <a:t>it</a:t>
            </a:r>
            <a:r>
              <a:rPr dirty="0" sz="950" spc="195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expires</a:t>
            </a:r>
            <a:r>
              <a:rPr dirty="0" sz="950" spc="15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on</a:t>
            </a:r>
            <a:r>
              <a:rPr dirty="0" sz="950" spc="9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your</a:t>
            </a:r>
            <a:r>
              <a:rPr dirty="0" sz="950" spc="17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May</a:t>
            </a:r>
            <a:r>
              <a:rPr dirty="0" sz="950" spc="18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2025</a:t>
            </a:r>
            <a:r>
              <a:rPr dirty="0" sz="950" spc="17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meter</a:t>
            </a:r>
            <a:r>
              <a:rPr dirty="0" sz="950" spc="15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read</a:t>
            </a:r>
            <a:r>
              <a:rPr dirty="0" sz="950" spc="13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11111"/>
                </a:solidFill>
                <a:latin typeface="Arial"/>
                <a:cs typeface="Arial"/>
              </a:rPr>
              <a:t>date</a:t>
            </a:r>
            <a:r>
              <a:rPr dirty="0" sz="950" spc="-10">
                <a:solidFill>
                  <a:srgbClr val="505050"/>
                </a:solidFill>
                <a:latin typeface="Arial"/>
                <a:cs typeface="Arial"/>
              </a:rPr>
              <a:t>.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4"/>
              </a:spcBef>
            </a:pPr>
            <a:endParaRPr sz="950">
              <a:latin typeface="Arial"/>
              <a:cs typeface="Arial"/>
            </a:endParaRPr>
          </a:p>
          <a:p>
            <a:pPr marL="16510" marR="104775" indent="-4445">
              <a:lnSpc>
                <a:spcPct val="147200"/>
              </a:lnSpc>
            </a:pP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The</a:t>
            </a:r>
            <a:r>
              <a:rPr dirty="0" sz="950" spc="6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goal</a:t>
            </a:r>
            <a:r>
              <a:rPr dirty="0" sz="950" spc="7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for</a:t>
            </a:r>
            <a:r>
              <a:rPr dirty="0" sz="950" spc="229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Energy</a:t>
            </a:r>
            <a:r>
              <a:rPr dirty="0" sz="950" spc="15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Alliances,</a:t>
            </a:r>
            <a:r>
              <a:rPr dirty="0" sz="950" spc="12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the</a:t>
            </a:r>
            <a:r>
              <a:rPr dirty="0" sz="950" spc="7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City's</a:t>
            </a:r>
            <a:r>
              <a:rPr dirty="0" sz="950" spc="10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energy</a:t>
            </a:r>
            <a:r>
              <a:rPr dirty="0" sz="950" spc="13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consultant,</a:t>
            </a:r>
            <a:r>
              <a:rPr dirty="0" sz="950" spc="19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was</a:t>
            </a:r>
            <a:r>
              <a:rPr dirty="0" sz="950" spc="8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to</a:t>
            </a:r>
            <a:r>
              <a:rPr dirty="0" sz="950" spc="30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find</a:t>
            </a:r>
            <a:r>
              <a:rPr dirty="0" sz="950" spc="8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an</a:t>
            </a:r>
            <a:r>
              <a:rPr dirty="0" sz="950" spc="8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alternative</a:t>
            </a:r>
            <a:r>
              <a:rPr dirty="0" sz="950" spc="16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supplier</a:t>
            </a:r>
            <a:r>
              <a:rPr dirty="0" sz="950" spc="19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able</a:t>
            </a:r>
            <a:r>
              <a:rPr dirty="0" sz="950" spc="9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111111"/>
                </a:solidFill>
                <a:latin typeface="Arial"/>
                <a:cs typeface="Arial"/>
              </a:rPr>
              <a:t>to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beat</a:t>
            </a:r>
            <a:r>
              <a:rPr dirty="0" sz="950" spc="13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Duke</a:t>
            </a:r>
            <a:r>
              <a:rPr dirty="0" sz="950" spc="15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Energy</a:t>
            </a:r>
            <a:r>
              <a:rPr dirty="0" sz="950" spc="17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Ohio's</a:t>
            </a:r>
            <a:r>
              <a:rPr dirty="0" sz="950" spc="16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(Duke)</a:t>
            </a:r>
            <a:r>
              <a:rPr dirty="0" sz="950" spc="204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expected</a:t>
            </a:r>
            <a:r>
              <a:rPr dirty="0" sz="950" spc="17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default</a:t>
            </a:r>
            <a:r>
              <a:rPr dirty="0" sz="950" spc="15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generation</a:t>
            </a:r>
            <a:r>
              <a:rPr dirty="0" sz="950" spc="229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supply</a:t>
            </a:r>
            <a:r>
              <a:rPr dirty="0" sz="950" spc="19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before</a:t>
            </a:r>
            <a:r>
              <a:rPr dirty="0" sz="950" spc="16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the</a:t>
            </a:r>
            <a:r>
              <a:rPr dirty="0" sz="950" spc="15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program's</a:t>
            </a:r>
            <a:r>
              <a:rPr dirty="0" sz="950" spc="20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11111"/>
                </a:solidFill>
                <a:latin typeface="Arial"/>
                <a:cs typeface="Arial"/>
              </a:rPr>
              <a:t>expiration.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After</a:t>
            </a:r>
            <a:r>
              <a:rPr dirty="0" sz="950" spc="13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thorough</a:t>
            </a:r>
            <a:r>
              <a:rPr dirty="0" sz="950" spc="19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analysis,</a:t>
            </a:r>
            <a:r>
              <a:rPr dirty="0" sz="950" spc="14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Energy</a:t>
            </a:r>
            <a:r>
              <a:rPr dirty="0" sz="950" spc="15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Alliances</a:t>
            </a:r>
            <a:r>
              <a:rPr dirty="0" sz="950" spc="18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did</a:t>
            </a:r>
            <a:r>
              <a:rPr dirty="0" sz="950" spc="9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not</a:t>
            </a:r>
            <a:r>
              <a:rPr dirty="0" sz="950" spc="21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find</a:t>
            </a:r>
            <a:r>
              <a:rPr dirty="0" sz="950" spc="7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</a:t>
            </a:r>
            <a:r>
              <a:rPr dirty="0" sz="950" spc="12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supplier</a:t>
            </a:r>
            <a:r>
              <a:rPr dirty="0" sz="950" spc="22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that</a:t>
            </a:r>
            <a:r>
              <a:rPr dirty="0" sz="950" spc="15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could</a:t>
            </a:r>
            <a:r>
              <a:rPr dirty="0" sz="950" spc="114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compete</a:t>
            </a:r>
            <a:r>
              <a:rPr dirty="0" sz="950" spc="21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55">
                <a:solidFill>
                  <a:srgbClr val="111111"/>
                </a:solidFill>
                <a:latin typeface="Arial"/>
                <a:cs typeface="Arial"/>
              </a:rPr>
              <a:t>with</a:t>
            </a:r>
            <a:r>
              <a:rPr dirty="0" sz="950" spc="10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11111"/>
                </a:solidFill>
                <a:latin typeface="Arial"/>
                <a:cs typeface="Arial"/>
              </a:rPr>
              <a:t>Duke's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expected</a:t>
            </a:r>
            <a:r>
              <a:rPr dirty="0" sz="950" spc="114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rate</a:t>
            </a:r>
            <a:r>
              <a:rPr dirty="0" sz="950" spc="9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starting</a:t>
            </a:r>
            <a:r>
              <a:rPr dirty="0" sz="950" spc="5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in</a:t>
            </a:r>
            <a:r>
              <a:rPr dirty="0" sz="950" spc="2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June</a:t>
            </a:r>
            <a:r>
              <a:rPr dirty="0" sz="950" spc="14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2025</a:t>
            </a:r>
            <a:r>
              <a:rPr dirty="0" sz="950" spc="13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and</a:t>
            </a:r>
            <a:r>
              <a:rPr dirty="0" sz="950" spc="5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suggested</a:t>
            </a:r>
            <a:r>
              <a:rPr dirty="0" sz="950" spc="15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to</a:t>
            </a:r>
            <a:r>
              <a:rPr dirty="0" sz="950" spc="21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the</a:t>
            </a:r>
            <a:r>
              <a:rPr dirty="0" sz="950" spc="26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City</a:t>
            </a:r>
            <a:r>
              <a:rPr dirty="0" sz="950" spc="6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55">
                <a:solidFill>
                  <a:srgbClr val="111111"/>
                </a:solidFill>
                <a:latin typeface="Arial"/>
                <a:cs typeface="Arial"/>
              </a:rPr>
              <a:t>that</a:t>
            </a:r>
            <a:r>
              <a:rPr dirty="0" sz="950" spc="9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they</a:t>
            </a:r>
            <a:r>
              <a:rPr dirty="0" sz="950" spc="8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not</a:t>
            </a:r>
            <a:r>
              <a:rPr dirty="0" sz="950" spc="16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renew</a:t>
            </a:r>
            <a:r>
              <a:rPr dirty="0" sz="950" spc="9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the</a:t>
            </a:r>
            <a:r>
              <a:rPr dirty="0" sz="950" spc="15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11111"/>
                </a:solidFill>
                <a:latin typeface="Arial"/>
                <a:cs typeface="Arial"/>
              </a:rPr>
              <a:t>electric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aggregation</a:t>
            </a:r>
            <a:r>
              <a:rPr dirty="0" sz="950" spc="24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program</a:t>
            </a:r>
            <a:r>
              <a:rPr dirty="0" sz="950" spc="16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at</a:t>
            </a:r>
            <a:r>
              <a:rPr dirty="0" sz="950" spc="8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this</a:t>
            </a:r>
            <a:r>
              <a:rPr dirty="0" sz="950" spc="12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time.</a:t>
            </a:r>
            <a:r>
              <a:rPr dirty="0" sz="950" spc="10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In</a:t>
            </a:r>
            <a:r>
              <a:rPr dirty="0" sz="950" spc="3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the</a:t>
            </a:r>
            <a:r>
              <a:rPr dirty="0" sz="950" spc="11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best</a:t>
            </a:r>
            <a:r>
              <a:rPr dirty="0" sz="950" spc="14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interest</a:t>
            </a:r>
            <a:r>
              <a:rPr dirty="0" sz="950" spc="19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of</a:t>
            </a:r>
            <a:r>
              <a:rPr dirty="0" sz="950" spc="14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the</a:t>
            </a:r>
            <a:r>
              <a:rPr dirty="0" sz="950" spc="13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City</a:t>
            </a:r>
            <a:r>
              <a:rPr dirty="0" sz="950" spc="19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and</a:t>
            </a:r>
            <a:r>
              <a:rPr dirty="0" sz="950" spc="12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its</a:t>
            </a:r>
            <a:r>
              <a:rPr dirty="0" sz="950" spc="10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residents,</a:t>
            </a:r>
            <a:r>
              <a:rPr dirty="0" sz="950" spc="204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Energy</a:t>
            </a:r>
            <a:r>
              <a:rPr dirty="0" sz="950" spc="15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11111"/>
                </a:solidFill>
                <a:latin typeface="Arial"/>
                <a:cs typeface="Arial"/>
              </a:rPr>
              <a:t>Alliances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recommended</a:t>
            </a:r>
            <a:r>
              <a:rPr dirty="0" sz="950" spc="18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55">
                <a:solidFill>
                  <a:srgbClr val="111111"/>
                </a:solidFill>
                <a:latin typeface="Arial"/>
                <a:cs typeface="Arial"/>
              </a:rPr>
              <a:t>that</a:t>
            </a:r>
            <a:r>
              <a:rPr dirty="0" sz="950" spc="13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all</a:t>
            </a:r>
            <a:r>
              <a:rPr dirty="0" sz="950" spc="10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the</a:t>
            </a:r>
            <a:r>
              <a:rPr dirty="0" sz="950" spc="114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accounts</a:t>
            </a:r>
            <a:r>
              <a:rPr dirty="0" sz="950" spc="18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on</a:t>
            </a:r>
            <a:r>
              <a:rPr dirty="0" sz="950" spc="6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the</a:t>
            </a:r>
            <a:r>
              <a:rPr dirty="0" sz="950" spc="24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program</a:t>
            </a:r>
            <a:r>
              <a:rPr dirty="0" sz="950" spc="14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go</a:t>
            </a:r>
            <a:r>
              <a:rPr dirty="0" sz="950" spc="114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back</a:t>
            </a:r>
            <a:r>
              <a:rPr dirty="0" sz="950" spc="10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to</a:t>
            </a:r>
            <a:r>
              <a:rPr dirty="0" sz="950" spc="26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Duke's</a:t>
            </a:r>
            <a:r>
              <a:rPr dirty="0" sz="950" spc="16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default</a:t>
            </a:r>
            <a:r>
              <a:rPr dirty="0" sz="950" spc="19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generation</a:t>
            </a:r>
            <a:r>
              <a:rPr dirty="0" sz="950" spc="15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supply</a:t>
            </a:r>
            <a:r>
              <a:rPr dirty="0" sz="950" spc="18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111111"/>
                </a:solidFill>
                <a:latin typeface="Arial"/>
                <a:cs typeface="Arial"/>
              </a:rPr>
              <a:t>rate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until</a:t>
            </a:r>
            <a:r>
              <a:rPr dirty="0" sz="950" spc="7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such</a:t>
            </a:r>
            <a:r>
              <a:rPr dirty="0" sz="950" spc="7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50">
                <a:solidFill>
                  <a:srgbClr val="111111"/>
                </a:solidFill>
                <a:latin typeface="Arial"/>
                <a:cs typeface="Arial"/>
              </a:rPr>
              <a:t>time</a:t>
            </a:r>
            <a:r>
              <a:rPr dirty="0" sz="950" spc="13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11111"/>
                </a:solidFill>
                <a:latin typeface="Arial"/>
                <a:cs typeface="Arial"/>
              </a:rPr>
              <a:t>as</a:t>
            </a:r>
            <a:r>
              <a:rPr dirty="0" sz="950" spc="10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</a:t>
            </a:r>
            <a:r>
              <a:rPr dirty="0" sz="950" spc="12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competitive</a:t>
            </a:r>
            <a:r>
              <a:rPr dirty="0" sz="950" spc="16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rate</a:t>
            </a:r>
            <a:r>
              <a:rPr dirty="0" sz="950" spc="9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can</a:t>
            </a:r>
            <a:r>
              <a:rPr dirty="0" sz="950" spc="10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be</a:t>
            </a:r>
            <a:r>
              <a:rPr dirty="0" sz="950" spc="9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obtained</a:t>
            </a:r>
            <a:r>
              <a:rPr dirty="0" sz="950" spc="16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60">
                <a:solidFill>
                  <a:srgbClr val="111111"/>
                </a:solidFill>
                <a:latin typeface="Arial"/>
                <a:cs typeface="Arial"/>
              </a:rPr>
              <a:t>from</a:t>
            </a:r>
            <a:r>
              <a:rPr dirty="0" sz="950" spc="9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an</a:t>
            </a:r>
            <a:r>
              <a:rPr dirty="0" sz="950" spc="12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approved</a:t>
            </a:r>
            <a:r>
              <a:rPr dirty="0" sz="950" spc="114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11111"/>
                </a:solidFill>
                <a:latin typeface="Arial"/>
                <a:cs typeface="Arial"/>
              </a:rPr>
              <a:t>supplier(s).</a:t>
            </a:r>
            <a:endParaRPr sz="950">
              <a:latin typeface="Arial"/>
              <a:cs typeface="Arial"/>
            </a:endParaRPr>
          </a:p>
          <a:p>
            <a:pPr marL="20320" marR="108585" indent="-2540">
              <a:lnSpc>
                <a:spcPct val="147500"/>
              </a:lnSpc>
              <a:spcBef>
                <a:spcPts val="770"/>
              </a:spcBef>
            </a:pP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Energy</a:t>
            </a:r>
            <a:r>
              <a:rPr dirty="0" sz="950" spc="16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Alliances</a:t>
            </a:r>
            <a:r>
              <a:rPr dirty="0" sz="950" spc="16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will</a:t>
            </a:r>
            <a:r>
              <a:rPr dirty="0" sz="950" spc="5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continue</a:t>
            </a:r>
            <a:r>
              <a:rPr dirty="0" sz="950" spc="19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to</a:t>
            </a:r>
            <a:r>
              <a:rPr dirty="0" sz="950" spc="21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watch</a:t>
            </a:r>
            <a:r>
              <a:rPr dirty="0" sz="950" spc="10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the</a:t>
            </a:r>
            <a:r>
              <a:rPr dirty="0" sz="950" spc="18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market</a:t>
            </a:r>
            <a:r>
              <a:rPr dirty="0" sz="950" spc="16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and</a:t>
            </a:r>
            <a:r>
              <a:rPr dirty="0" sz="950" spc="9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plans</a:t>
            </a:r>
            <a:r>
              <a:rPr dirty="0" sz="950" spc="9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to</a:t>
            </a:r>
            <a:r>
              <a:rPr dirty="0" sz="950" spc="27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bring</a:t>
            </a:r>
            <a:r>
              <a:rPr dirty="0" sz="950" spc="2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options</a:t>
            </a:r>
            <a:r>
              <a:rPr dirty="0" sz="950" spc="10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to</a:t>
            </a:r>
            <a:r>
              <a:rPr dirty="0" sz="950" spc="14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the</a:t>
            </a:r>
            <a:r>
              <a:rPr dirty="0" sz="950" spc="204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City</a:t>
            </a:r>
            <a:r>
              <a:rPr dirty="0" sz="950" spc="12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if</a:t>
            </a:r>
            <a:r>
              <a:rPr dirty="0" sz="950" spc="16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they</a:t>
            </a:r>
            <a:r>
              <a:rPr dirty="0" sz="950" spc="10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see</a:t>
            </a:r>
            <a:r>
              <a:rPr dirty="0" sz="950" spc="114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111111"/>
                </a:solidFill>
                <a:latin typeface="Arial"/>
                <a:cs typeface="Arial"/>
              </a:rPr>
              <a:t>a </a:t>
            </a:r>
            <a:r>
              <a:rPr dirty="0" sz="950" spc="30">
                <a:solidFill>
                  <a:srgbClr val="111111"/>
                </a:solidFill>
                <a:latin typeface="Arial"/>
                <a:cs typeface="Arial"/>
              </a:rPr>
              <a:t>favorable</a:t>
            </a:r>
            <a:r>
              <a:rPr dirty="0" sz="950" spc="4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30">
                <a:solidFill>
                  <a:srgbClr val="111111"/>
                </a:solidFill>
                <a:latin typeface="Arial"/>
                <a:cs typeface="Arial"/>
              </a:rPr>
              <a:t>opportunity.</a:t>
            </a:r>
            <a:r>
              <a:rPr dirty="0" sz="950" spc="4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20">
                <a:solidFill>
                  <a:srgbClr val="111111"/>
                </a:solidFill>
                <a:latin typeface="Arial"/>
                <a:cs typeface="Arial"/>
              </a:rPr>
              <a:t>The</a:t>
            </a:r>
            <a:r>
              <a:rPr dirty="0" sz="950" spc="4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20">
                <a:solidFill>
                  <a:srgbClr val="111111"/>
                </a:solidFill>
                <a:latin typeface="Arial"/>
                <a:cs typeface="Arial"/>
              </a:rPr>
              <a:t>earliest</a:t>
            </a:r>
            <a:r>
              <a:rPr dirty="0" sz="950" spc="8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30">
                <a:solidFill>
                  <a:srgbClr val="111111"/>
                </a:solidFill>
                <a:latin typeface="Arial"/>
                <a:cs typeface="Arial"/>
              </a:rPr>
              <a:t>the</a:t>
            </a:r>
            <a:r>
              <a:rPr dirty="0" sz="950" spc="2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30">
                <a:solidFill>
                  <a:srgbClr val="111111"/>
                </a:solidFill>
                <a:latin typeface="Arial"/>
                <a:cs typeface="Arial"/>
              </a:rPr>
              <a:t>program</a:t>
            </a:r>
            <a:r>
              <a:rPr dirty="0" sz="950" spc="12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30">
                <a:solidFill>
                  <a:srgbClr val="111111"/>
                </a:solidFill>
                <a:latin typeface="Arial"/>
                <a:cs typeface="Arial"/>
              </a:rPr>
              <a:t>would</a:t>
            </a:r>
            <a:r>
              <a:rPr dirty="0" sz="950" spc="2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30">
                <a:solidFill>
                  <a:srgbClr val="111111"/>
                </a:solidFill>
                <a:latin typeface="Arial"/>
                <a:cs typeface="Arial"/>
              </a:rPr>
              <a:t>return</a:t>
            </a:r>
            <a:r>
              <a:rPr dirty="0" sz="950" spc="8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30">
                <a:solidFill>
                  <a:srgbClr val="111111"/>
                </a:solidFill>
                <a:latin typeface="Arial"/>
                <a:cs typeface="Arial"/>
              </a:rPr>
              <a:t>would be</a:t>
            </a:r>
            <a:r>
              <a:rPr dirty="0" sz="950" spc="2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30">
                <a:solidFill>
                  <a:srgbClr val="111111"/>
                </a:solidFill>
                <a:latin typeface="Arial"/>
                <a:cs typeface="Arial"/>
              </a:rPr>
              <a:t>during</a:t>
            </a:r>
            <a:r>
              <a:rPr dirty="0" sz="950" spc="-1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30">
                <a:solidFill>
                  <a:srgbClr val="111111"/>
                </a:solidFill>
                <a:latin typeface="Arial"/>
                <a:cs typeface="Arial"/>
              </a:rPr>
              <a:t>the</a:t>
            </a:r>
            <a:r>
              <a:rPr dirty="0" sz="950" spc="11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30">
                <a:solidFill>
                  <a:srgbClr val="111111"/>
                </a:solidFill>
                <a:latin typeface="Arial"/>
                <a:cs typeface="Arial"/>
              </a:rPr>
              <a:t>summer</a:t>
            </a:r>
            <a:r>
              <a:rPr dirty="0" sz="950" spc="114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30">
                <a:solidFill>
                  <a:srgbClr val="111111"/>
                </a:solidFill>
                <a:latin typeface="Arial"/>
                <a:cs typeface="Arial"/>
              </a:rPr>
              <a:t>of</a:t>
            </a:r>
            <a:r>
              <a:rPr dirty="0" sz="950" spc="11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11111"/>
                </a:solidFill>
                <a:latin typeface="Arial"/>
                <a:cs typeface="Arial"/>
              </a:rPr>
              <a:t>2025.</a:t>
            </a:r>
            <a:endParaRPr sz="950">
              <a:latin typeface="Arial"/>
              <a:cs typeface="Arial"/>
            </a:endParaRPr>
          </a:p>
          <a:p>
            <a:pPr marL="19685" marR="13335" indent="-1270">
              <a:lnSpc>
                <a:spcPct val="145400"/>
              </a:lnSpc>
              <a:spcBef>
                <a:spcPts val="770"/>
              </a:spcBef>
            </a:pPr>
            <a:r>
              <a:rPr dirty="0" u="heavy" sz="950" b="1">
                <a:solidFill>
                  <a:srgbClr val="111111"/>
                </a:solidFill>
                <a:uFill>
                  <a:solidFill>
                    <a:srgbClr val="111111"/>
                  </a:solidFill>
                </a:uFill>
                <a:latin typeface="Arial"/>
                <a:cs typeface="Arial"/>
              </a:rPr>
              <a:t>You</a:t>
            </a:r>
            <a:r>
              <a:rPr dirty="0" u="heavy" sz="950" spc="95" b="1">
                <a:solidFill>
                  <a:srgbClr val="111111"/>
                </a:solidFill>
                <a:uFill>
                  <a:solidFill>
                    <a:srgbClr val="111111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950" b="1">
                <a:solidFill>
                  <a:srgbClr val="111111"/>
                </a:solidFill>
                <a:uFill>
                  <a:solidFill>
                    <a:srgbClr val="111111"/>
                  </a:solidFill>
                </a:uFill>
                <a:latin typeface="Arial"/>
                <a:cs typeface="Arial"/>
              </a:rPr>
              <a:t>do</a:t>
            </a:r>
            <a:r>
              <a:rPr dirty="0" u="heavy" sz="950" spc="45" b="1">
                <a:solidFill>
                  <a:srgbClr val="111111"/>
                </a:solidFill>
                <a:uFill>
                  <a:solidFill>
                    <a:srgbClr val="111111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950" b="1">
                <a:solidFill>
                  <a:srgbClr val="111111"/>
                </a:solidFill>
                <a:uFill>
                  <a:solidFill>
                    <a:srgbClr val="111111"/>
                  </a:solidFill>
                </a:uFill>
                <a:latin typeface="Arial"/>
                <a:cs typeface="Arial"/>
              </a:rPr>
              <a:t>not</a:t>
            </a:r>
            <a:r>
              <a:rPr dirty="0" u="heavy" sz="950" spc="65" b="1">
                <a:solidFill>
                  <a:srgbClr val="111111"/>
                </a:solidFill>
                <a:uFill>
                  <a:solidFill>
                    <a:srgbClr val="111111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950" b="1">
                <a:solidFill>
                  <a:srgbClr val="111111"/>
                </a:solidFill>
                <a:uFill>
                  <a:solidFill>
                    <a:srgbClr val="111111"/>
                  </a:solidFill>
                </a:uFill>
                <a:latin typeface="Arial"/>
                <a:cs typeface="Arial"/>
              </a:rPr>
              <a:t>need</a:t>
            </a:r>
            <a:r>
              <a:rPr dirty="0" u="heavy" sz="950" spc="85" b="1">
                <a:solidFill>
                  <a:srgbClr val="111111"/>
                </a:solidFill>
                <a:uFill>
                  <a:solidFill>
                    <a:srgbClr val="111111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950" b="1">
                <a:solidFill>
                  <a:srgbClr val="111111"/>
                </a:solidFill>
                <a:uFill>
                  <a:solidFill>
                    <a:srgbClr val="111111"/>
                  </a:solidFill>
                </a:uFill>
                <a:latin typeface="Arial"/>
                <a:cs typeface="Arial"/>
              </a:rPr>
              <a:t>to</a:t>
            </a:r>
            <a:r>
              <a:rPr dirty="0" u="heavy" sz="950" spc="50" b="1">
                <a:solidFill>
                  <a:srgbClr val="111111"/>
                </a:solidFill>
                <a:uFill>
                  <a:solidFill>
                    <a:srgbClr val="111111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950" b="1">
                <a:solidFill>
                  <a:srgbClr val="111111"/>
                </a:solidFill>
                <a:uFill>
                  <a:solidFill>
                    <a:srgbClr val="111111"/>
                  </a:solidFill>
                </a:uFill>
                <a:latin typeface="Arial"/>
                <a:cs typeface="Arial"/>
              </a:rPr>
              <a:t>do</a:t>
            </a:r>
            <a:r>
              <a:rPr dirty="0" u="heavy" sz="950" spc="55" b="1">
                <a:solidFill>
                  <a:srgbClr val="111111"/>
                </a:solidFill>
                <a:uFill>
                  <a:solidFill>
                    <a:srgbClr val="111111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950" b="1">
                <a:solidFill>
                  <a:srgbClr val="111111"/>
                </a:solidFill>
                <a:uFill>
                  <a:solidFill>
                    <a:srgbClr val="111111"/>
                  </a:solidFill>
                </a:uFill>
                <a:latin typeface="Arial"/>
                <a:cs typeface="Arial"/>
              </a:rPr>
              <a:t>anything!</a:t>
            </a:r>
            <a:r>
              <a:rPr dirty="0" u="none" sz="950" spc="440" b="1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>
                <a:solidFill>
                  <a:srgbClr val="111111"/>
                </a:solidFill>
                <a:latin typeface="Arial"/>
                <a:cs typeface="Arial"/>
              </a:rPr>
              <a:t>Energy</a:t>
            </a:r>
            <a:r>
              <a:rPr dirty="0" u="none" sz="950" spc="11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>
                <a:solidFill>
                  <a:srgbClr val="111111"/>
                </a:solidFill>
                <a:latin typeface="Arial"/>
                <a:cs typeface="Arial"/>
              </a:rPr>
              <a:t>Harbor,</a:t>
            </a:r>
            <a:r>
              <a:rPr dirty="0" u="none" sz="950" spc="7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>
                <a:solidFill>
                  <a:srgbClr val="111111"/>
                </a:solidFill>
                <a:latin typeface="Arial"/>
                <a:cs typeface="Arial"/>
              </a:rPr>
              <a:t>the</a:t>
            </a:r>
            <a:r>
              <a:rPr dirty="0" u="none" sz="950" spc="16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>
                <a:solidFill>
                  <a:srgbClr val="111111"/>
                </a:solidFill>
                <a:latin typeface="Arial"/>
                <a:cs typeface="Arial"/>
              </a:rPr>
              <a:t>supplier</a:t>
            </a:r>
            <a:r>
              <a:rPr dirty="0" u="none" sz="950" spc="19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>
                <a:solidFill>
                  <a:srgbClr val="111111"/>
                </a:solidFill>
                <a:latin typeface="Arial"/>
                <a:cs typeface="Arial"/>
              </a:rPr>
              <a:t>of</a:t>
            </a:r>
            <a:r>
              <a:rPr dirty="0" u="none" sz="950" spc="12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>
                <a:solidFill>
                  <a:srgbClr val="111111"/>
                </a:solidFill>
                <a:latin typeface="Arial"/>
                <a:cs typeface="Arial"/>
              </a:rPr>
              <a:t>the</a:t>
            </a:r>
            <a:r>
              <a:rPr dirty="0" u="none" sz="950" spc="19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>
                <a:solidFill>
                  <a:srgbClr val="111111"/>
                </a:solidFill>
                <a:latin typeface="Arial"/>
                <a:cs typeface="Arial"/>
              </a:rPr>
              <a:t>electric</a:t>
            </a:r>
            <a:r>
              <a:rPr dirty="0" u="none" sz="950" spc="114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>
                <a:solidFill>
                  <a:srgbClr val="111111"/>
                </a:solidFill>
                <a:latin typeface="Arial"/>
                <a:cs typeface="Arial"/>
              </a:rPr>
              <a:t>aggregation</a:t>
            </a:r>
            <a:r>
              <a:rPr dirty="0" u="none" sz="950" spc="16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>
                <a:solidFill>
                  <a:srgbClr val="111111"/>
                </a:solidFill>
                <a:latin typeface="Arial"/>
                <a:cs typeface="Arial"/>
              </a:rPr>
              <a:t>program,</a:t>
            </a:r>
            <a:r>
              <a:rPr dirty="0" u="none" sz="950" spc="14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 spc="-20">
                <a:solidFill>
                  <a:srgbClr val="111111"/>
                </a:solidFill>
                <a:latin typeface="Arial"/>
                <a:cs typeface="Arial"/>
              </a:rPr>
              <a:t>will </a:t>
            </a:r>
            <a:r>
              <a:rPr dirty="0" u="none" sz="950" spc="50">
                <a:solidFill>
                  <a:srgbClr val="111111"/>
                </a:solidFill>
                <a:latin typeface="Arial"/>
                <a:cs typeface="Arial"/>
              </a:rPr>
              <a:t>notify</a:t>
            </a:r>
            <a:r>
              <a:rPr dirty="0" u="none" sz="950" spc="9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 spc="10">
                <a:solidFill>
                  <a:srgbClr val="111111"/>
                </a:solidFill>
                <a:latin typeface="Arial"/>
                <a:cs typeface="Arial"/>
              </a:rPr>
              <a:t>Duke</a:t>
            </a:r>
            <a:r>
              <a:rPr dirty="0" u="none" sz="950" spc="10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 spc="10">
                <a:solidFill>
                  <a:srgbClr val="111111"/>
                </a:solidFill>
                <a:latin typeface="Arial"/>
                <a:cs typeface="Arial"/>
              </a:rPr>
              <a:t>that</a:t>
            </a:r>
            <a:r>
              <a:rPr dirty="0" u="none" sz="950" spc="12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 spc="10">
                <a:solidFill>
                  <a:srgbClr val="111111"/>
                </a:solidFill>
                <a:latin typeface="Arial"/>
                <a:cs typeface="Arial"/>
              </a:rPr>
              <a:t>you</a:t>
            </a:r>
            <a:r>
              <a:rPr dirty="0" u="none" sz="950" spc="10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 spc="10">
                <a:solidFill>
                  <a:srgbClr val="111111"/>
                </a:solidFill>
                <a:latin typeface="Arial"/>
                <a:cs typeface="Arial"/>
              </a:rPr>
              <a:t>will</a:t>
            </a:r>
            <a:r>
              <a:rPr dirty="0" u="none" sz="950" spc="8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 spc="10">
                <a:solidFill>
                  <a:srgbClr val="111111"/>
                </a:solidFill>
                <a:latin typeface="Arial"/>
                <a:cs typeface="Arial"/>
              </a:rPr>
              <a:t>return</a:t>
            </a:r>
            <a:r>
              <a:rPr dirty="0" u="none" sz="950" spc="7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 spc="10">
                <a:solidFill>
                  <a:srgbClr val="111111"/>
                </a:solidFill>
                <a:latin typeface="Arial"/>
                <a:cs typeface="Arial"/>
              </a:rPr>
              <a:t>to</a:t>
            </a:r>
            <a:r>
              <a:rPr dirty="0" u="none" sz="950" spc="13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 spc="10">
                <a:solidFill>
                  <a:srgbClr val="111111"/>
                </a:solidFill>
                <a:latin typeface="Arial"/>
                <a:cs typeface="Arial"/>
              </a:rPr>
              <a:t>the</a:t>
            </a:r>
            <a:r>
              <a:rPr dirty="0" u="none" sz="950" spc="9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 spc="10">
                <a:solidFill>
                  <a:srgbClr val="111111"/>
                </a:solidFill>
                <a:latin typeface="Arial"/>
                <a:cs typeface="Arial"/>
              </a:rPr>
              <a:t>default</a:t>
            </a:r>
            <a:r>
              <a:rPr dirty="0" u="none" sz="950" spc="13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 spc="10">
                <a:solidFill>
                  <a:srgbClr val="111111"/>
                </a:solidFill>
                <a:latin typeface="Arial"/>
                <a:cs typeface="Arial"/>
              </a:rPr>
              <a:t>generation</a:t>
            </a:r>
            <a:r>
              <a:rPr dirty="0" u="none" sz="950" spc="19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 spc="10">
                <a:solidFill>
                  <a:srgbClr val="111111"/>
                </a:solidFill>
                <a:latin typeface="Arial"/>
                <a:cs typeface="Arial"/>
              </a:rPr>
              <a:t>supply</a:t>
            </a:r>
            <a:r>
              <a:rPr dirty="0" u="none" sz="950" spc="16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 spc="10">
                <a:solidFill>
                  <a:srgbClr val="111111"/>
                </a:solidFill>
                <a:latin typeface="Arial"/>
                <a:cs typeface="Arial"/>
              </a:rPr>
              <a:t>on</a:t>
            </a:r>
            <a:r>
              <a:rPr dirty="0" u="none" sz="950" spc="4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 spc="10">
                <a:solidFill>
                  <a:srgbClr val="111111"/>
                </a:solidFill>
                <a:latin typeface="Arial"/>
                <a:cs typeface="Arial"/>
              </a:rPr>
              <a:t>your</a:t>
            </a:r>
            <a:r>
              <a:rPr dirty="0" u="none" sz="950" spc="17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 spc="10">
                <a:solidFill>
                  <a:srgbClr val="111111"/>
                </a:solidFill>
                <a:latin typeface="Arial"/>
                <a:cs typeface="Arial"/>
              </a:rPr>
              <a:t>May</a:t>
            </a:r>
            <a:r>
              <a:rPr dirty="0" u="none" sz="950" spc="13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 spc="10">
                <a:solidFill>
                  <a:srgbClr val="111111"/>
                </a:solidFill>
                <a:latin typeface="Arial"/>
                <a:cs typeface="Arial"/>
              </a:rPr>
              <a:t>2025</a:t>
            </a:r>
            <a:r>
              <a:rPr dirty="0" u="none" sz="950" spc="15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 spc="10">
                <a:solidFill>
                  <a:srgbClr val="111111"/>
                </a:solidFill>
                <a:latin typeface="Arial"/>
                <a:cs typeface="Arial"/>
              </a:rPr>
              <a:t>meter</a:t>
            </a:r>
            <a:r>
              <a:rPr dirty="0" u="none" sz="950" spc="16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 spc="10">
                <a:solidFill>
                  <a:srgbClr val="111111"/>
                </a:solidFill>
                <a:latin typeface="Arial"/>
                <a:cs typeface="Arial"/>
              </a:rPr>
              <a:t>read</a:t>
            </a:r>
            <a:r>
              <a:rPr dirty="0" u="none" sz="950" spc="11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u="none" sz="950" spc="-10">
                <a:solidFill>
                  <a:srgbClr val="111111"/>
                </a:solidFill>
                <a:latin typeface="Arial"/>
                <a:cs typeface="Arial"/>
              </a:rPr>
              <a:t>date.</a:t>
            </a:r>
            <a:endParaRPr sz="950">
              <a:latin typeface="Arial"/>
              <a:cs typeface="Arial"/>
            </a:endParaRPr>
          </a:p>
          <a:p>
            <a:pPr marL="19685" marR="75565" indent="1270">
              <a:lnSpc>
                <a:spcPct val="147500"/>
              </a:lnSpc>
              <a:spcBef>
                <a:spcPts val="770"/>
              </a:spcBef>
            </a:pPr>
            <a:r>
              <a:rPr dirty="0" sz="950" spc="-20">
                <a:solidFill>
                  <a:srgbClr val="111111"/>
                </a:solidFill>
                <a:latin typeface="Arial"/>
                <a:cs typeface="Arial"/>
              </a:rPr>
              <a:t>As</a:t>
            </a:r>
            <a:r>
              <a:rPr dirty="0" sz="950" spc="10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always,</a:t>
            </a:r>
            <a:r>
              <a:rPr dirty="0" sz="950" spc="114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you</a:t>
            </a:r>
            <a:r>
              <a:rPr dirty="0" sz="950" spc="6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may</a:t>
            </a:r>
            <a:r>
              <a:rPr dirty="0" sz="950" spc="13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choose</a:t>
            </a:r>
            <a:r>
              <a:rPr dirty="0" sz="950" spc="9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to</a:t>
            </a:r>
            <a:r>
              <a:rPr dirty="0" sz="950" spc="27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look</a:t>
            </a:r>
            <a:r>
              <a:rPr dirty="0" sz="950" spc="17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for</a:t>
            </a:r>
            <a:r>
              <a:rPr dirty="0" sz="950" spc="14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alternative</a:t>
            </a:r>
            <a:r>
              <a:rPr dirty="0" sz="950" spc="16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electric</a:t>
            </a:r>
            <a:r>
              <a:rPr dirty="0" sz="950" spc="17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suppliers</a:t>
            </a:r>
            <a:r>
              <a:rPr dirty="0" sz="950" spc="19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on</a:t>
            </a:r>
            <a:r>
              <a:rPr dirty="0" sz="950" spc="8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your</a:t>
            </a:r>
            <a:r>
              <a:rPr dirty="0" sz="950" spc="16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own.</a:t>
            </a:r>
            <a:r>
              <a:rPr dirty="0" sz="950" spc="5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Be</a:t>
            </a:r>
            <a:r>
              <a:rPr dirty="0" sz="950" spc="13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aware</a:t>
            </a:r>
            <a:r>
              <a:rPr dirty="0" sz="950" spc="10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that</a:t>
            </a:r>
            <a:r>
              <a:rPr dirty="0" sz="950" spc="15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if</a:t>
            </a:r>
            <a:r>
              <a:rPr dirty="0" sz="950" spc="9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111111"/>
                </a:solidFill>
                <a:latin typeface="Arial"/>
                <a:cs typeface="Arial"/>
              </a:rPr>
              <a:t>you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enter</a:t>
            </a:r>
            <a:r>
              <a:rPr dirty="0" sz="950" spc="17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</a:t>
            </a:r>
            <a:r>
              <a:rPr dirty="0" sz="950" spc="10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contract</a:t>
            </a:r>
            <a:r>
              <a:rPr dirty="0" sz="950" spc="204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55">
                <a:solidFill>
                  <a:srgbClr val="111111"/>
                </a:solidFill>
                <a:latin typeface="Arial"/>
                <a:cs typeface="Arial"/>
              </a:rPr>
              <a:t>with</a:t>
            </a:r>
            <a:r>
              <a:rPr dirty="0" sz="950" spc="11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an</a:t>
            </a:r>
            <a:r>
              <a:rPr dirty="0" sz="950" spc="7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alternative</a:t>
            </a:r>
            <a:r>
              <a:rPr dirty="0" sz="950" spc="22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supplier,</a:t>
            </a:r>
            <a:r>
              <a:rPr dirty="0" sz="950" spc="14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you</a:t>
            </a:r>
            <a:r>
              <a:rPr dirty="0" sz="950" spc="11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11111"/>
                </a:solidFill>
                <a:latin typeface="Arial"/>
                <a:cs typeface="Arial"/>
              </a:rPr>
              <a:t>WILL</a:t>
            </a:r>
            <a:r>
              <a:rPr dirty="0" sz="950" spc="6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NOT</a:t>
            </a:r>
            <a:r>
              <a:rPr dirty="0" sz="950" spc="11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receive</a:t>
            </a:r>
            <a:r>
              <a:rPr dirty="0" sz="950" spc="17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an</a:t>
            </a:r>
            <a:r>
              <a:rPr dirty="0" sz="950" spc="8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opt-out</a:t>
            </a:r>
            <a:r>
              <a:rPr dirty="0" sz="950" spc="18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letter</a:t>
            </a:r>
            <a:r>
              <a:rPr dirty="0" sz="950" spc="13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IF</a:t>
            </a:r>
            <a:r>
              <a:rPr dirty="0" sz="950" spc="11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the</a:t>
            </a:r>
            <a:r>
              <a:rPr dirty="0" sz="950" spc="14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11111"/>
                </a:solidFill>
                <a:latin typeface="Arial"/>
                <a:cs typeface="Arial"/>
              </a:rPr>
              <a:t>electric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aggregation</a:t>
            </a:r>
            <a:r>
              <a:rPr dirty="0" sz="950" spc="14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is</a:t>
            </a:r>
            <a:r>
              <a:rPr dirty="0" sz="950" spc="4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11111"/>
                </a:solidFill>
                <a:latin typeface="Arial"/>
                <a:cs typeface="Arial"/>
              </a:rPr>
              <a:t>restarted.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950">
              <a:latin typeface="Arial"/>
              <a:cs typeface="Arial"/>
            </a:endParaRPr>
          </a:p>
          <a:p>
            <a:pPr marL="15875">
              <a:lnSpc>
                <a:spcPct val="100000"/>
              </a:lnSpc>
              <a:spcBef>
                <a:spcPts val="5"/>
              </a:spcBef>
            </a:pP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If</a:t>
            </a:r>
            <a:r>
              <a:rPr dirty="0" sz="950" spc="9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you</a:t>
            </a:r>
            <a:r>
              <a:rPr dirty="0" sz="950" spc="5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have</a:t>
            </a:r>
            <a:r>
              <a:rPr dirty="0" sz="950" spc="7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any</a:t>
            </a:r>
            <a:r>
              <a:rPr dirty="0" sz="950" spc="7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questions,</a:t>
            </a:r>
            <a:r>
              <a:rPr dirty="0" sz="950" spc="7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you</a:t>
            </a:r>
            <a:r>
              <a:rPr dirty="0" sz="950" spc="4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can</a:t>
            </a:r>
            <a:r>
              <a:rPr dirty="0" sz="950" spc="8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reach</a:t>
            </a:r>
            <a:r>
              <a:rPr dirty="0" sz="950" spc="7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out</a:t>
            </a:r>
            <a:r>
              <a:rPr dirty="0" sz="950" spc="18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to</a:t>
            </a:r>
            <a:r>
              <a:rPr dirty="0" sz="950" spc="19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Energy</a:t>
            </a:r>
            <a:r>
              <a:rPr dirty="0" sz="950" spc="7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11111"/>
                </a:solidFill>
                <a:latin typeface="Arial"/>
                <a:cs typeface="Arial"/>
              </a:rPr>
              <a:t>Alliances: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950">
              <a:latin typeface="Arial"/>
              <a:cs typeface="Arial"/>
            </a:endParaRPr>
          </a:p>
          <a:p>
            <a:pPr marL="17780">
              <a:lnSpc>
                <a:spcPct val="100000"/>
              </a:lnSpc>
              <a:spcBef>
                <a:spcPts val="5"/>
              </a:spcBef>
            </a:pP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Phone:</a:t>
            </a:r>
            <a:r>
              <a:rPr dirty="0" sz="950" spc="19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513-794-</a:t>
            </a:r>
            <a:r>
              <a:rPr dirty="0" sz="950" spc="-20">
                <a:solidFill>
                  <a:srgbClr val="111111"/>
                </a:solidFill>
                <a:latin typeface="Arial"/>
                <a:cs typeface="Arial"/>
              </a:rPr>
              <a:t>5555</a:t>
            </a:r>
            <a:endParaRPr sz="950">
              <a:latin typeface="Arial"/>
              <a:cs typeface="Arial"/>
            </a:endParaRPr>
          </a:p>
          <a:p>
            <a:pPr marL="17780" marR="3896360">
              <a:lnSpc>
                <a:spcPct val="147500"/>
              </a:lnSpc>
              <a:spcBef>
                <a:spcPts val="20"/>
              </a:spcBef>
            </a:pP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Chat:</a:t>
            </a:r>
            <a:r>
              <a:rPr dirty="0" sz="950" spc="7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11111"/>
                </a:solidFill>
                <a:latin typeface="Arial"/>
                <a:cs typeface="Arial"/>
              </a:rPr>
              <a:t>https://energyalliances.com</a:t>
            </a:r>
            <a:r>
              <a:rPr dirty="0" sz="950" spc="50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Email:</a:t>
            </a:r>
            <a:r>
              <a:rPr dirty="0" sz="950" spc="9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11111"/>
                </a:solidFill>
                <a:latin typeface="Arial"/>
                <a:cs typeface="Arial"/>
                <a:hlinkClick r:id="rId2"/>
              </a:rPr>
              <a:t>ops@energyalliances.com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950">
              <a:latin typeface="Arial"/>
              <a:cs typeface="Arial"/>
            </a:endParaRPr>
          </a:p>
          <a:p>
            <a:pPr marL="15240">
              <a:lnSpc>
                <a:spcPct val="100000"/>
              </a:lnSpc>
            </a:pP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Thank</a:t>
            </a:r>
            <a:r>
              <a:rPr dirty="0" sz="950" spc="11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111111"/>
                </a:solidFill>
                <a:latin typeface="Arial"/>
                <a:cs typeface="Arial"/>
              </a:rPr>
              <a:t>You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z="950">
              <a:latin typeface="Arial"/>
              <a:cs typeface="Arial"/>
            </a:endParaRPr>
          </a:p>
          <a:p>
            <a:pPr marL="18415">
              <a:lnSpc>
                <a:spcPct val="100000"/>
              </a:lnSpc>
            </a:pP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City</a:t>
            </a:r>
            <a:r>
              <a:rPr dirty="0" sz="950" spc="5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of</a:t>
            </a:r>
            <a:r>
              <a:rPr dirty="0" sz="950" spc="3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Deer</a:t>
            </a:r>
            <a:r>
              <a:rPr dirty="0" sz="950" spc="9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Park</a:t>
            </a:r>
            <a:r>
              <a:rPr dirty="0" sz="950" spc="75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and</a:t>
            </a:r>
            <a:r>
              <a:rPr dirty="0" sz="950" spc="2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11111"/>
                </a:solidFill>
                <a:latin typeface="Arial"/>
                <a:cs typeface="Arial"/>
              </a:rPr>
              <a:t>Energy</a:t>
            </a:r>
            <a:r>
              <a:rPr dirty="0" sz="950" spc="60">
                <a:solidFill>
                  <a:srgbClr val="111111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11111"/>
                </a:solidFill>
                <a:latin typeface="Arial"/>
                <a:cs typeface="Arial"/>
              </a:rPr>
              <a:t>Alliances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637874" y="9124088"/>
            <a:ext cx="173355" cy="11245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200" spc="-890">
                <a:solidFill>
                  <a:srgbClr val="363636"/>
                </a:solidFill>
                <a:latin typeface="Arial"/>
                <a:cs typeface="Arial"/>
              </a:rPr>
              <a:t>I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1111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2025-03-20T19:45:03Z</dcterms:created>
  <dcterms:modified xsi:type="dcterms:W3CDTF">2025-03-20T19:45:03Z</dcterms:modified>
</cp:coreProperties>
</file>